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24"/>
  </p:notesMasterIdLst>
  <p:handoutMasterIdLst>
    <p:handoutMasterId r:id="rId25"/>
  </p:handoutMasterIdLst>
  <p:sldIdLst>
    <p:sldId id="271" r:id="rId2"/>
    <p:sldId id="388" r:id="rId3"/>
    <p:sldId id="389" r:id="rId4"/>
    <p:sldId id="390" r:id="rId5"/>
    <p:sldId id="391" r:id="rId6"/>
    <p:sldId id="308" r:id="rId7"/>
    <p:sldId id="392" r:id="rId8"/>
    <p:sldId id="373" r:id="rId9"/>
    <p:sldId id="371" r:id="rId10"/>
    <p:sldId id="374" r:id="rId11"/>
    <p:sldId id="375" r:id="rId12"/>
    <p:sldId id="377" r:id="rId13"/>
    <p:sldId id="333" r:id="rId14"/>
    <p:sldId id="378" r:id="rId15"/>
    <p:sldId id="379" r:id="rId16"/>
    <p:sldId id="380" r:id="rId17"/>
    <p:sldId id="376" r:id="rId18"/>
    <p:sldId id="384" r:id="rId19"/>
    <p:sldId id="263" r:id="rId20"/>
    <p:sldId id="290" r:id="rId21"/>
    <p:sldId id="393" r:id="rId22"/>
    <p:sldId id="386" r:id="rId23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9891" autoAdjust="0"/>
  </p:normalViewPr>
  <p:slideViewPr>
    <p:cSldViewPr>
      <p:cViewPr>
        <p:scale>
          <a:sx n="95" d="100"/>
          <a:sy n="95" d="100"/>
        </p:scale>
        <p:origin x="-666" y="66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25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06"/>
    </p:cViewPr>
  </p:sorterViewPr>
  <p:notesViewPr>
    <p:cSldViewPr>
      <p:cViewPr varScale="1">
        <p:scale>
          <a:sx n="52" d="100"/>
          <a:sy n="52" d="100"/>
        </p:scale>
        <p:origin x="-2982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0" dirty="0" smtClean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0" dirty="0">
            <a:latin typeface="HGP創英角ｺﾞｼｯｸUB" pitchFamily="50" charset="-128"/>
            <a:ea typeface="HGP創英角ｺﾞｼｯｸUB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0" dirty="0" smtClean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0" dirty="0">
            <a:latin typeface="HGP創英角ｺﾞｼｯｸUB" pitchFamily="50" charset="-128"/>
            <a:ea typeface="HGP創英角ｺﾞｼｯｸUB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0" dirty="0" smtClean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0" dirty="0">
            <a:latin typeface="HGP創英角ｺﾞｼｯｸUB" pitchFamily="50" charset="-128"/>
            <a:ea typeface="HGP創英角ｺﾞｼｯｸUB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0" dirty="0" smtClean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0" dirty="0">
            <a:latin typeface="HGP創英角ｺﾞｼｯｸUB" pitchFamily="50" charset="-128"/>
            <a:ea typeface="HGP創英角ｺﾞｼｯｸUB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Y="1421"/>
      <dgm:spPr/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09119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72417" custLinFactNeighborX="63755" custLinFactNeighborY="-80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</dgm:pt>
    <dgm:pt modelId="{486288D8-9419-4D88-B889-4993049617A5}" type="pres">
      <dgm:prSet presAssocID="{F3AD5469-2C04-44FC-A0C1-D9DDB472A140}" presName="textBox4d" presStyleLbl="revTx" presStyleIdx="3" presStyleCnt="4" custScaleX="162792" custLinFactNeighborX="14155" custLinFactNeighborY="-2877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241097" y="0"/>
          <a:ext cx="8110656" cy="506916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039997" y="3769427"/>
          <a:ext cx="186545" cy="1865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1183080" y="3862699"/>
          <a:ext cx="2900317" cy="120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4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0" kern="1200" dirty="0" smtClean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0" kern="1200" dirty="0">
            <a:latin typeface="HGP創英角ｺﾞｼｯｸUB" pitchFamily="50" charset="-128"/>
            <a:ea typeface="HGP創英角ｺﾞｼｯｸUB" pitchFamily="50" charset="-128"/>
            <a:cs typeface="Meiryo UI" panose="020B0604030504040204" pitchFamily="50" charset="-128"/>
          </a:endParaRPr>
        </a:p>
      </dsp:txBody>
      <dsp:txXfrm>
        <a:off x="1183080" y="3862699"/>
        <a:ext cx="2900317" cy="1206460"/>
      </dsp:txXfrm>
    </dsp:sp>
    <dsp:sp modelId="{5195660F-E15B-436F-8781-3481BE6BB663}">
      <dsp:nvSpPr>
        <dsp:cNvPr id="0" name=""/>
        <dsp:cNvSpPr/>
      </dsp:nvSpPr>
      <dsp:spPr>
        <a:xfrm>
          <a:off x="2357978" y="2590340"/>
          <a:ext cx="324426" cy="3244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304255" y="2908913"/>
          <a:ext cx="271332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907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0" kern="1200" dirty="0" smtClean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0" kern="1200" dirty="0">
            <a:latin typeface="HGP創英角ｺﾞｼｯｸUB" pitchFamily="50" charset="-128"/>
            <a:ea typeface="HGP創英角ｺﾞｼｯｸUB" pitchFamily="50" charset="-128"/>
            <a:cs typeface="Meiryo UI" panose="020B0604030504040204" pitchFamily="50" charset="-128"/>
          </a:endParaRPr>
        </a:p>
      </dsp:txBody>
      <dsp:txXfrm>
        <a:off x="2304255" y="2908913"/>
        <a:ext cx="2713325" cy="1740535"/>
      </dsp:txXfrm>
    </dsp:sp>
    <dsp:sp modelId="{A6B9DC05-D311-492F-979F-07DA941A71E4}">
      <dsp:nvSpPr>
        <dsp:cNvPr id="0" name=""/>
        <dsp:cNvSpPr/>
      </dsp:nvSpPr>
      <dsp:spPr>
        <a:xfrm>
          <a:off x="4040939" y="1721486"/>
          <a:ext cx="429864" cy="4298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033846" y="2116880"/>
          <a:ext cx="4319087" cy="2268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7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0" kern="1200" dirty="0" smtClean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0" kern="1200" dirty="0">
            <a:latin typeface="HGP創英角ｺﾞｼｯｸUB" pitchFamily="50" charset="-128"/>
            <a:ea typeface="HGP創英角ｺﾞｼｯｸUB" pitchFamily="50" charset="-128"/>
            <a:cs typeface="Meiryo UI" panose="020B0604030504040204" pitchFamily="50" charset="-128"/>
          </a:endParaRPr>
        </a:p>
      </dsp:txBody>
      <dsp:txXfrm>
        <a:off x="4033846" y="2116880"/>
        <a:ext cx="4319087" cy="2268636"/>
      </dsp:txXfrm>
    </dsp:sp>
    <dsp:sp modelId="{87A54844-97A9-4D62-93DE-45BD28B64FEB}">
      <dsp:nvSpPr>
        <dsp:cNvPr id="0" name=""/>
        <dsp:cNvSpPr/>
      </dsp:nvSpPr>
      <dsp:spPr>
        <a:xfrm>
          <a:off x="5873948" y="1146643"/>
          <a:ext cx="575856" cy="5758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5868221" y="388646"/>
          <a:ext cx="2772734" cy="363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134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0" kern="1200" dirty="0" smtClean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0" kern="1200" dirty="0">
            <a:latin typeface="HGP創英角ｺﾞｼｯｸUB" pitchFamily="50" charset="-128"/>
            <a:ea typeface="HGP創英角ｺﾞｼｯｸUB" pitchFamily="50" charset="-128"/>
            <a:cs typeface="Meiryo UI" panose="020B0604030504040204" pitchFamily="50" charset="-128"/>
          </a:endParaRPr>
        </a:p>
      </dsp:txBody>
      <dsp:txXfrm>
        <a:off x="5868221" y="388646"/>
        <a:ext cx="2772734" cy="3634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2017/3/28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305" tIns="45652" rIns="91305" bIns="4565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305" tIns="45652" rIns="91305" bIns="45652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2017/3/28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5" tIns="45652" rIns="91305" bIns="4565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05" tIns="45652" rIns="91305" bIns="4565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305" tIns="45652" rIns="91305" bIns="4565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305" tIns="45652" rIns="91305" bIns="45652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737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558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382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120"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650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821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524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120"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65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65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650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650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216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4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7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13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6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 bwMode="gray">
          <a:xfrm rot="10800000">
            <a:off x="0" y="-1"/>
            <a:ext cx="9144000" cy="685800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40000">
                <a:schemeClr val="accent5">
                  <a:lumMod val="40000"/>
                  <a:lumOff val="60000"/>
                </a:schemeClr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01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7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2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3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8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0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4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2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1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4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3731" r:id="rId14"/>
    <p:sldLayoutId id="2147483732" r:id="rId15"/>
    <p:sldLayoutId id="2147483660" r:id="rId16"/>
    <p:sldLayoutId id="2147483661" r:id="rId17"/>
    <p:sldLayoutId id="2147484002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8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　挙</a:t>
            </a:r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76056" y="5229200"/>
            <a:ext cx="3240360" cy="648072"/>
          </a:xfrm>
        </p:spPr>
        <p:txBody>
          <a:bodyPr>
            <a:normAutofit/>
          </a:bodyPr>
          <a:lstStyle/>
          <a:p>
            <a:pPr algn="l"/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三鷹市選挙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管理委員会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1005408"/>
            <a:ext cx="7128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東京都立三鷹</a:t>
            </a:r>
            <a:r>
              <a:rPr lang="ja-JP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中等教育学校</a:t>
            </a:r>
            <a:endParaRPr kumimoji="1" lang="ja-JP" alt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27330" t="15767" r="25063" b="36852"/>
          <a:stretch/>
        </p:blipFill>
        <p:spPr bwMode="gray">
          <a:xfrm>
            <a:off x="1943709" y="550287"/>
            <a:ext cx="5469394" cy="5469394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971600" y="727253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インターネットを使って投票できる？</a:t>
            </a:r>
            <a:endParaRPr lang="ja-JP" altLang="en-US" sz="5400" dirty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18" y="3284984"/>
            <a:ext cx="2022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できる</a:t>
            </a:r>
            <a:endParaRPr kumimoji="1" lang="ja-JP" altLang="en-US" sz="5400" dirty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797152"/>
            <a:ext cx="2886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5400" dirty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1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556695" y="851136"/>
            <a:ext cx="1685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816115" y="2765539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sp>
        <p:nvSpPr>
          <p:cNvPr id="18" name="正方形/長方形 17"/>
          <p:cNvSpPr/>
          <p:nvPr/>
        </p:nvSpPr>
        <p:spPr bwMode="gray">
          <a:xfrm>
            <a:off x="1043608" y="3370196"/>
            <a:ext cx="6984776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インターネット</a:t>
            </a:r>
            <a:r>
              <a:rPr lang="ja-JP" altLang="en-US" sz="2800" b="1" dirty="0" smtClean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選挙運動</a:t>
            </a:r>
            <a:r>
              <a:rPr lang="ja-JP" altLang="en-US" sz="2800" b="1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はできますが、</a:t>
            </a:r>
            <a:r>
              <a:rPr lang="ja-JP" altLang="en-US" sz="2800" b="1" dirty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現在</a:t>
            </a:r>
            <a:r>
              <a:rPr lang="ja-JP" altLang="en-US" sz="2800" b="1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800" b="1" dirty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法律</a:t>
            </a:r>
            <a:r>
              <a:rPr lang="ja-JP" altLang="en-US" sz="2800" b="1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ではインターネット</a:t>
            </a:r>
            <a:r>
              <a:rPr lang="ja-JP" altLang="en-US" sz="2800" b="1" dirty="0" smtClean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800" b="1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2800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できません。</a:t>
            </a:r>
            <a:r>
              <a:rPr lang="ja-JP" altLang="en-US" sz="2800" b="1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インターネットでは本人確認が難しく、今のところ、投票は、投票所など定められた場所で行うことになっています。</a:t>
            </a:r>
            <a:endParaRPr lang="en-US" altLang="ja-JP" sz="2800" b="1" dirty="0" smtClean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965531" y="1628801"/>
            <a:ext cx="892458" cy="87442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2699792" y="1434548"/>
            <a:ext cx="4521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dirty="0" smtClean="0">
                <a:ln w="19050">
                  <a:solidFill>
                    <a:schemeClr val="bg1"/>
                  </a:solidFill>
                </a:ln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8000" dirty="0">
              <a:ln w="19050">
                <a:solidFill>
                  <a:schemeClr val="bg1"/>
                </a:solidFill>
              </a:ln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876256" y="2503223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600" dirty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416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27330" t="15767" r="25063" b="36852"/>
          <a:stretch/>
        </p:blipFill>
        <p:spPr bwMode="gray">
          <a:xfrm>
            <a:off x="1766904" y="550287"/>
            <a:ext cx="5469394" cy="5469394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692696"/>
            <a:ext cx="7593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投票の当日、</a:t>
            </a:r>
            <a:r>
              <a:rPr lang="ja-JP" altLang="en-US" sz="5400" dirty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部活</a:t>
            </a:r>
            <a:r>
              <a:rPr lang="ja-JP" altLang="en-US" sz="54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の</a:t>
            </a:r>
            <a:endParaRPr lang="en-US" altLang="ja-JP" sz="5400" dirty="0" smtClean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試合があるんだけど</a:t>
            </a:r>
            <a:r>
              <a:rPr lang="en-US" altLang="ja-JP" sz="54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…</a:t>
            </a:r>
            <a:endParaRPr lang="ja-JP" altLang="en-US" sz="5400" dirty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59835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投票できる</a:t>
            </a:r>
            <a:endParaRPr kumimoji="1" lang="ja-JP" altLang="en-US" sz="5400" dirty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059834" y="479715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投票できない</a:t>
            </a:r>
            <a:endParaRPr kumimoji="1" lang="ja-JP" altLang="en-US" sz="5400" dirty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0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13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827584" y="620688"/>
            <a:ext cx="1685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7369829" y="2774392"/>
            <a:ext cx="1176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dirty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977626" y="328432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sp>
        <p:nvSpPr>
          <p:cNvPr id="18" name="正方形/長方形 17"/>
          <p:cNvSpPr/>
          <p:nvPr/>
        </p:nvSpPr>
        <p:spPr bwMode="gray">
          <a:xfrm>
            <a:off x="1252704" y="3869102"/>
            <a:ext cx="6912768" cy="186512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投票日当日に予定がある場合は、公（告）示日の翌日から投票日の前日まで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期日前投票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ができます。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市役所・区役所などで、投票することができます。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詳しくは、広報紙などで確認しましょう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。</a:t>
            </a:r>
          </a:p>
        </p:txBody>
      </p:sp>
      <p:sp>
        <p:nvSpPr>
          <p:cNvPr id="3" name="円/楕円 2"/>
          <p:cNvSpPr/>
          <p:nvPr/>
        </p:nvSpPr>
        <p:spPr>
          <a:xfrm>
            <a:off x="1652489" y="1700808"/>
            <a:ext cx="1115990" cy="9970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3347864" y="1764508"/>
            <a:ext cx="3846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dirty="0" smtClean="0">
                <a:ln w="19050">
                  <a:solidFill>
                    <a:schemeClr val="bg1"/>
                  </a:solidFill>
                </a:ln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投票できる</a:t>
            </a:r>
            <a:endParaRPr kumimoji="1" lang="ja-JP" altLang="en-US" sz="6000" dirty="0">
              <a:ln w="19050">
                <a:solidFill>
                  <a:schemeClr val="bg1"/>
                </a:solidFill>
              </a:ln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7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4" t="6732"/>
          <a:stretch/>
        </p:blipFill>
        <p:spPr bwMode="auto">
          <a:xfrm>
            <a:off x="5968834" y="1244676"/>
            <a:ext cx="2706030" cy="236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457200" y="338328"/>
            <a:ext cx="8229600" cy="10024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投票日当日の投票</a:t>
            </a:r>
            <a:endParaRPr lang="ja-JP" altLang="en-US" sz="5400" dirty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83568" y="1554320"/>
            <a:ext cx="7632848" cy="410692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投票時間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　　７時～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20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　投票場所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　　お住まいの地域の指定された投票所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投票管理者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　　投票所の責任者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投票立会人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　　地域にお住まいの方が不正がないかをチェック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364088" y="1274767"/>
            <a:ext cx="792088" cy="57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386866" y="1274766"/>
            <a:ext cx="1217582" cy="18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9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期日前投票・不在者投票</a:t>
            </a:r>
            <a:endParaRPr lang="ja-JP" altLang="en-US" sz="5400" dirty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55576" y="1772816"/>
            <a:ext cx="79312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投票日当日の投票のほか、次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のような投票方法があります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。（いずれも手続き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が必要です。）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○期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日前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投票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　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投票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日の前日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までの定められた期間、市役所・区役所などで投票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できます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。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○不在者投票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　旅行先で投票することができます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。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33596"/>
            <a:ext cx="15430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99592" y="1884909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開票所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（体育館など）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開票管理者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（開票の責任者）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開票立会人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（候補者が届出）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無効になる投票もあります</a:t>
            </a:r>
            <a:r>
              <a:rPr lang="ja-JP" altLang="en-US" sz="2800" b="1" dirty="0" smtClean="0"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。</a:t>
            </a:r>
            <a:endParaRPr lang="en-US" altLang="ja-JP" sz="2800" b="1" dirty="0">
              <a:latin typeface="HG丸ｺﾞｼｯｸM-PRO" pitchFamily="50" charset="-128"/>
              <a:ea typeface="HG丸ｺﾞｼｯｸM-PRO" pitchFamily="50" charset="-128"/>
              <a:cs typeface="Meiryo UI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0" y="404664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開票</a:t>
            </a:r>
            <a:endParaRPr lang="ja-JP" altLang="en-US" sz="5400" dirty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04" y="1484784"/>
            <a:ext cx="500372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27330" t="15767" r="25063" b="36852"/>
          <a:stretch/>
        </p:blipFill>
        <p:spPr bwMode="gray">
          <a:xfrm>
            <a:off x="1763688" y="658299"/>
            <a:ext cx="5253370" cy="525337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885159" y="658299"/>
            <a:ext cx="7413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dirty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開票</a:t>
            </a:r>
            <a:r>
              <a:rPr lang="ja-JP" altLang="en-US" sz="54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の結果、得票数が同数になった場合はどのように当選者を決める？</a:t>
            </a:r>
            <a:endParaRPr lang="ja-JP" altLang="en-US" sz="5400" dirty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2641721" y="3861048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47864" y="3669413"/>
            <a:ext cx="3037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くじ引き</a:t>
            </a:r>
            <a:endParaRPr kumimoji="1" lang="ja-JP" altLang="en-US" sz="5400" dirty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347864" y="4772291"/>
            <a:ext cx="4536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再選挙</a:t>
            </a:r>
            <a:endParaRPr kumimoji="1" lang="ja-JP" altLang="en-US" sz="5400" dirty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1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988726" y="882133"/>
            <a:ext cx="1685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7231602" y="3062673"/>
            <a:ext cx="1176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dirty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1310929" y="333325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sp>
        <p:nvSpPr>
          <p:cNvPr id="18" name="正方形/長方形 17"/>
          <p:cNvSpPr/>
          <p:nvPr/>
        </p:nvSpPr>
        <p:spPr bwMode="gray">
          <a:xfrm>
            <a:off x="1310928" y="3961482"/>
            <a:ext cx="6861472" cy="91986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開票の結果、得票数が同じだった場合、くじ引きによって当選者を決めます。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815996" y="1945654"/>
            <a:ext cx="1171828" cy="1195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3385142" y="2036709"/>
            <a:ext cx="320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7200" dirty="0" smtClean="0">
                <a:ln w="19050">
                  <a:solidFill>
                    <a:schemeClr val="bg1"/>
                  </a:solidFill>
                </a:ln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くじ引き</a:t>
            </a:r>
            <a:endParaRPr kumimoji="1" lang="ja-JP" altLang="en-US" sz="7200" dirty="0">
              <a:ln w="19050">
                <a:solidFill>
                  <a:schemeClr val="bg1"/>
                </a:solidFill>
              </a:ln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476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408712" cy="1143000"/>
          </a:xfrm>
        </p:spPr>
        <p:txBody>
          <a:bodyPr>
            <a:noAutofit/>
          </a:bodyPr>
          <a:lstStyle/>
          <a:p>
            <a:pPr lvl="0" algn="l"/>
            <a:r>
              <a:rPr lang="ja-JP" altLang="en-US" sz="5400" dirty="0">
                <a:latin typeface="HG創英角ｺﾞｼｯｸUB" pitchFamily="49" charset="-128"/>
                <a:ea typeface="HG創英角ｺﾞｼｯｸUB" pitchFamily="49" charset="-128"/>
                <a:cs typeface="Meiryo UI" panose="020B0604030504040204" pitchFamily="50" charset="-128"/>
              </a:rPr>
              <a:t>１８</a:t>
            </a:r>
            <a:r>
              <a:rPr kumimoji="1" lang="ja-JP" altLang="en-US" sz="5400" dirty="0" smtClean="0">
                <a:latin typeface="HG創英角ｺﾞｼｯｸUB" pitchFamily="49" charset="-128"/>
                <a:ea typeface="HG創英角ｺﾞｼｯｸUB" pitchFamily="49" charset="-128"/>
                <a:cs typeface="Meiryo UI" panose="020B0604030504040204" pitchFamily="50" charset="-128"/>
              </a:rPr>
              <a:t>歳から選挙権！</a:t>
            </a:r>
            <a:endParaRPr kumimoji="1" lang="ja-JP" altLang="en-US" sz="5400" dirty="0">
              <a:latin typeface="HG創英角ｺﾞｼｯｸUB" pitchFamily="49" charset="-128"/>
              <a:ea typeface="HG創英角ｺﾞｼｯｸUB" pitchFamily="49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332781"/>
              </p:ext>
            </p:extLst>
          </p:nvPr>
        </p:nvGraphicFramePr>
        <p:xfrm>
          <a:off x="251521" y="1600201"/>
          <a:ext cx="864096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556792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00B050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選挙に行くときの心構えは？</a:t>
            </a:r>
            <a:endParaRPr kumimoji="1" lang="ja-JP" altLang="en-US" sz="4800" dirty="0">
              <a:solidFill>
                <a:srgbClr val="00B050"/>
              </a:solidFill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11" name="角丸四角形 10"/>
          <p:cNvSpPr/>
          <p:nvPr/>
        </p:nvSpPr>
        <p:spPr bwMode="gray">
          <a:xfrm>
            <a:off x="252000" y="303583"/>
            <a:ext cx="4320000" cy="468000"/>
          </a:xfrm>
          <a:prstGeom prst="roundRect">
            <a:avLst>
              <a:gd name="adj" fmla="val 12433"/>
            </a:avLst>
          </a:prstGeom>
          <a:pattFill prst="wdDnDiag">
            <a:fgClr>
              <a:srgbClr val="00B0F0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 bwMode="gray">
          <a:xfrm>
            <a:off x="971600" y="373522"/>
            <a:ext cx="2951064" cy="360000"/>
          </a:xfrm>
          <a:prstGeom prst="rect">
            <a:avLst/>
          </a:prstGeom>
          <a:noFill/>
        </p:spPr>
        <p:txBody>
          <a:bodyPr wrap="none" lIns="108000" tIns="36000" rIns="108000" bIns="108000" rtlCol="0" anchor="ctr" anchorCtr="0">
            <a:noAutofit/>
          </a:bodyPr>
          <a:lstStyle/>
          <a:p>
            <a:r>
              <a:rPr lang="ja-JP" altLang="en-US" sz="2000" dirty="0">
                <a:ln w="12700"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</a:t>
            </a:r>
            <a:r>
              <a:rPr lang="ja-JP" altLang="en-US" sz="2000" b="1" dirty="0">
                <a:ln w="12700"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選挙の大切さについて</a:t>
            </a:r>
            <a:r>
              <a:rPr lang="ja-JP" altLang="en-US" sz="2000" dirty="0">
                <a:ln w="12700"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en-US" altLang="ja-JP" sz="2000" dirty="0" smtClean="0">
              <a:ln w="12700"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 bwMode="gray">
          <a:xfrm>
            <a:off x="162000" y="1216596"/>
            <a:ext cx="8820000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3600" spc="600" dirty="0">
                <a:latin typeface="HGP創英角ｺﾞｼｯｸUB" pitchFamily="50" charset="-128"/>
                <a:ea typeface="HGP創英角ｺﾞｼｯｸUB" pitchFamily="50" charset="-128"/>
              </a:rPr>
              <a:t>選挙</a:t>
            </a:r>
            <a:r>
              <a:rPr lang="ja-JP" altLang="en-US" sz="3600" spc="600" dirty="0" smtClean="0">
                <a:latin typeface="HGP創英角ｺﾞｼｯｸUB" pitchFamily="50" charset="-128"/>
                <a:ea typeface="HGP創英角ｺﾞｼｯｸUB" pitchFamily="50" charset="-128"/>
              </a:rPr>
              <a:t>はなぜ必要</a:t>
            </a:r>
            <a:r>
              <a:rPr lang="ja-JP" altLang="en-US" sz="3600" spc="600" dirty="0">
                <a:latin typeface="HGP創英角ｺﾞｼｯｸUB" pitchFamily="50" charset="-128"/>
                <a:ea typeface="HGP創英角ｺﾞｼｯｸUB" pitchFamily="50" charset="-128"/>
              </a:rPr>
              <a:t>か？</a:t>
            </a:r>
          </a:p>
        </p:txBody>
      </p:sp>
      <p:pic>
        <p:nvPicPr>
          <p:cNvPr id="2" name="Picture 2" descr="\\10.66.34.11\default\選挙課啓発係\B  うんきょう\26部会\5 出前授業・模擬投票　ホームページフォーム\08 校正・納品物\モデル\0326 返し\生徒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54374"/>
            <a:ext cx="3168352" cy="42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73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sz="54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5400" dirty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kumimoji="1"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選挙公報</a:t>
            </a:r>
            <a:endParaRPr kumimoji="1" lang="ja-JP" altLang="en-US" sz="2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場合</a:t>
            </a:r>
            <a:endParaRPr lang="en-US" altLang="ja-JP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kumimoji="1"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街頭演説・</a:t>
            </a:r>
            <a:endParaRPr kumimoji="1" lang="en-US" altLang="ja-JP" sz="2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カー</a:t>
            </a:r>
            <a:endParaRPr kumimoji="1" lang="ja-JP" altLang="en-US" sz="2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の</a:t>
            </a:r>
            <a:endParaRPr lang="en-US" altLang="ja-JP" sz="2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T0521154\Desktop\処理済～200908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0243"/>
            <a:ext cx="1619880" cy="121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kumimoji="1" lang="en-US" altLang="ja-JP" sz="7200" dirty="0" smtClean="0"/>
          </a:p>
          <a:p>
            <a:pPr marL="0" indent="0" algn="ctr">
              <a:buNone/>
            </a:pPr>
            <a:r>
              <a:rPr kumimoji="1" lang="ja-JP" altLang="en-US" sz="7200" dirty="0" smtClean="0">
                <a:latin typeface="HGS創英角ｺﾞｼｯｸUB" pitchFamily="50" charset="-128"/>
                <a:ea typeface="HGS創英角ｺﾞｼｯｸUB" pitchFamily="50" charset="-128"/>
              </a:rPr>
              <a:t>最後に・・・</a:t>
            </a:r>
            <a:endParaRPr kumimoji="1" lang="ja-JP" altLang="en-US" sz="7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38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kumimoji="1" lang="ja-JP" altLang="en-US" sz="7200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投票先を選ぶ基準</a:t>
            </a:r>
            <a:endParaRPr kumimoji="1" lang="ja-JP" altLang="en-US" sz="7200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522880" y="1754865"/>
            <a:ext cx="8221569" cy="1089501"/>
          </a:xfrm>
          <a:custGeom>
            <a:avLst/>
            <a:gdLst>
              <a:gd name="connsiteX0" fmla="*/ 0 w 8221569"/>
              <a:gd name="connsiteY0" fmla="*/ 181587 h 1089501"/>
              <a:gd name="connsiteX1" fmla="*/ 181587 w 8221569"/>
              <a:gd name="connsiteY1" fmla="*/ 0 h 1089501"/>
              <a:gd name="connsiteX2" fmla="*/ 8039982 w 8221569"/>
              <a:gd name="connsiteY2" fmla="*/ 0 h 1089501"/>
              <a:gd name="connsiteX3" fmla="*/ 8221569 w 8221569"/>
              <a:gd name="connsiteY3" fmla="*/ 181587 h 1089501"/>
              <a:gd name="connsiteX4" fmla="*/ 8221569 w 8221569"/>
              <a:gd name="connsiteY4" fmla="*/ 907914 h 1089501"/>
              <a:gd name="connsiteX5" fmla="*/ 8039982 w 8221569"/>
              <a:gd name="connsiteY5" fmla="*/ 1089501 h 1089501"/>
              <a:gd name="connsiteX6" fmla="*/ 181587 w 8221569"/>
              <a:gd name="connsiteY6" fmla="*/ 1089501 h 1089501"/>
              <a:gd name="connsiteX7" fmla="*/ 0 w 8221569"/>
              <a:gd name="connsiteY7" fmla="*/ 907914 h 1089501"/>
              <a:gd name="connsiteX8" fmla="*/ 0 w 8221569"/>
              <a:gd name="connsiteY8" fmla="*/ 181587 h 108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569" h="1089501">
                <a:moveTo>
                  <a:pt x="0" y="181587"/>
                </a:moveTo>
                <a:cubicBezTo>
                  <a:pt x="0" y="81299"/>
                  <a:pt x="81299" y="0"/>
                  <a:pt x="181587" y="0"/>
                </a:cubicBezTo>
                <a:lnTo>
                  <a:pt x="8039982" y="0"/>
                </a:lnTo>
                <a:cubicBezTo>
                  <a:pt x="8140270" y="0"/>
                  <a:pt x="8221569" y="81299"/>
                  <a:pt x="8221569" y="181587"/>
                </a:cubicBezTo>
                <a:lnTo>
                  <a:pt x="8221569" y="907914"/>
                </a:lnTo>
                <a:cubicBezTo>
                  <a:pt x="8221569" y="1008202"/>
                  <a:pt x="8140270" y="1089501"/>
                  <a:pt x="8039982" y="1089501"/>
                </a:cubicBezTo>
                <a:lnTo>
                  <a:pt x="181587" y="1089501"/>
                </a:lnTo>
                <a:cubicBezTo>
                  <a:pt x="81299" y="1089501"/>
                  <a:pt x="0" y="1008202"/>
                  <a:pt x="0" y="907914"/>
                </a:cubicBezTo>
                <a:lnTo>
                  <a:pt x="0" y="18158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585" tIns="129385" rIns="205585" bIns="129385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4000" b="0" kern="12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基準は自分の中にある</a:t>
            </a:r>
            <a:endParaRPr kumimoji="1" lang="en-US" altLang="ja-JP" sz="4000" b="0" kern="1200" dirty="0" smtClean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522880" y="2898842"/>
            <a:ext cx="8221569" cy="1089501"/>
          </a:xfrm>
          <a:custGeom>
            <a:avLst/>
            <a:gdLst>
              <a:gd name="connsiteX0" fmla="*/ 0 w 8221569"/>
              <a:gd name="connsiteY0" fmla="*/ 181587 h 1089501"/>
              <a:gd name="connsiteX1" fmla="*/ 181587 w 8221569"/>
              <a:gd name="connsiteY1" fmla="*/ 0 h 1089501"/>
              <a:gd name="connsiteX2" fmla="*/ 8039982 w 8221569"/>
              <a:gd name="connsiteY2" fmla="*/ 0 h 1089501"/>
              <a:gd name="connsiteX3" fmla="*/ 8221569 w 8221569"/>
              <a:gd name="connsiteY3" fmla="*/ 181587 h 1089501"/>
              <a:gd name="connsiteX4" fmla="*/ 8221569 w 8221569"/>
              <a:gd name="connsiteY4" fmla="*/ 907914 h 1089501"/>
              <a:gd name="connsiteX5" fmla="*/ 8039982 w 8221569"/>
              <a:gd name="connsiteY5" fmla="*/ 1089501 h 1089501"/>
              <a:gd name="connsiteX6" fmla="*/ 181587 w 8221569"/>
              <a:gd name="connsiteY6" fmla="*/ 1089501 h 1089501"/>
              <a:gd name="connsiteX7" fmla="*/ 0 w 8221569"/>
              <a:gd name="connsiteY7" fmla="*/ 907914 h 1089501"/>
              <a:gd name="connsiteX8" fmla="*/ 0 w 8221569"/>
              <a:gd name="connsiteY8" fmla="*/ 181587 h 108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569" h="1089501">
                <a:moveTo>
                  <a:pt x="0" y="181587"/>
                </a:moveTo>
                <a:cubicBezTo>
                  <a:pt x="0" y="81299"/>
                  <a:pt x="81299" y="0"/>
                  <a:pt x="181587" y="0"/>
                </a:cubicBezTo>
                <a:lnTo>
                  <a:pt x="8039982" y="0"/>
                </a:lnTo>
                <a:cubicBezTo>
                  <a:pt x="8140270" y="0"/>
                  <a:pt x="8221569" y="81299"/>
                  <a:pt x="8221569" y="181587"/>
                </a:cubicBezTo>
                <a:lnTo>
                  <a:pt x="8221569" y="907914"/>
                </a:lnTo>
                <a:cubicBezTo>
                  <a:pt x="8221569" y="1008202"/>
                  <a:pt x="8140270" y="1089501"/>
                  <a:pt x="8039982" y="1089501"/>
                </a:cubicBezTo>
                <a:lnTo>
                  <a:pt x="181587" y="1089501"/>
                </a:lnTo>
                <a:cubicBezTo>
                  <a:pt x="81299" y="1089501"/>
                  <a:pt x="0" y="1008202"/>
                  <a:pt x="0" y="907914"/>
                </a:cubicBezTo>
                <a:lnTo>
                  <a:pt x="0" y="18158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488257"/>
              <a:satOff val="8966"/>
              <a:lumOff val="719"/>
              <a:alphaOff val="0"/>
            </a:schemeClr>
          </a:fillRef>
          <a:effectRef idx="2">
            <a:schemeClr val="accent4">
              <a:hueOff val="-1488257"/>
              <a:satOff val="8966"/>
              <a:lumOff val="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585" tIns="129385" rIns="205585" bIns="129385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4000" b="0" kern="12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あなたにしか考えられないこと</a:t>
            </a:r>
            <a:endParaRPr lang="en-US" altLang="ja-JP" sz="4000" b="0" kern="1200" dirty="0" smtClean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フリーフォーム 13"/>
          <p:cNvSpPr/>
          <p:nvPr/>
        </p:nvSpPr>
        <p:spPr>
          <a:xfrm>
            <a:off x="526895" y="4067692"/>
            <a:ext cx="8221569" cy="1089501"/>
          </a:xfrm>
          <a:custGeom>
            <a:avLst/>
            <a:gdLst>
              <a:gd name="connsiteX0" fmla="*/ 0 w 8221569"/>
              <a:gd name="connsiteY0" fmla="*/ 181587 h 1089501"/>
              <a:gd name="connsiteX1" fmla="*/ 181587 w 8221569"/>
              <a:gd name="connsiteY1" fmla="*/ 0 h 1089501"/>
              <a:gd name="connsiteX2" fmla="*/ 8039982 w 8221569"/>
              <a:gd name="connsiteY2" fmla="*/ 0 h 1089501"/>
              <a:gd name="connsiteX3" fmla="*/ 8221569 w 8221569"/>
              <a:gd name="connsiteY3" fmla="*/ 181587 h 1089501"/>
              <a:gd name="connsiteX4" fmla="*/ 8221569 w 8221569"/>
              <a:gd name="connsiteY4" fmla="*/ 907914 h 1089501"/>
              <a:gd name="connsiteX5" fmla="*/ 8039982 w 8221569"/>
              <a:gd name="connsiteY5" fmla="*/ 1089501 h 1089501"/>
              <a:gd name="connsiteX6" fmla="*/ 181587 w 8221569"/>
              <a:gd name="connsiteY6" fmla="*/ 1089501 h 1089501"/>
              <a:gd name="connsiteX7" fmla="*/ 0 w 8221569"/>
              <a:gd name="connsiteY7" fmla="*/ 907914 h 1089501"/>
              <a:gd name="connsiteX8" fmla="*/ 0 w 8221569"/>
              <a:gd name="connsiteY8" fmla="*/ 181587 h 108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569" h="1089501">
                <a:moveTo>
                  <a:pt x="0" y="181587"/>
                </a:moveTo>
                <a:cubicBezTo>
                  <a:pt x="0" y="81299"/>
                  <a:pt x="81299" y="0"/>
                  <a:pt x="181587" y="0"/>
                </a:cubicBezTo>
                <a:lnTo>
                  <a:pt x="8039982" y="0"/>
                </a:lnTo>
                <a:cubicBezTo>
                  <a:pt x="8140270" y="0"/>
                  <a:pt x="8221569" y="81299"/>
                  <a:pt x="8221569" y="181587"/>
                </a:cubicBezTo>
                <a:lnTo>
                  <a:pt x="8221569" y="907914"/>
                </a:lnTo>
                <a:cubicBezTo>
                  <a:pt x="8221569" y="1008202"/>
                  <a:pt x="8140270" y="1089501"/>
                  <a:pt x="8039982" y="1089501"/>
                </a:cubicBezTo>
                <a:lnTo>
                  <a:pt x="181587" y="1089501"/>
                </a:lnTo>
                <a:cubicBezTo>
                  <a:pt x="81299" y="1089501"/>
                  <a:pt x="0" y="1008202"/>
                  <a:pt x="0" y="907914"/>
                </a:cubicBezTo>
                <a:lnTo>
                  <a:pt x="0" y="18158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976513"/>
              <a:satOff val="17933"/>
              <a:lumOff val="1437"/>
              <a:alphaOff val="0"/>
            </a:schemeClr>
          </a:fillRef>
          <a:effectRef idx="2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585" tIns="129385" rIns="205585" bIns="129385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4000" b="0" kern="12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あなたの判断は正しく尊重されます</a:t>
            </a:r>
            <a:endParaRPr kumimoji="1" lang="en-US" altLang="ja-JP" sz="4000" b="0" kern="1200" dirty="0" smtClean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522880" y="5189061"/>
            <a:ext cx="8221569" cy="1089501"/>
          </a:xfrm>
          <a:custGeom>
            <a:avLst/>
            <a:gdLst>
              <a:gd name="connsiteX0" fmla="*/ 0 w 8221569"/>
              <a:gd name="connsiteY0" fmla="*/ 181587 h 1089501"/>
              <a:gd name="connsiteX1" fmla="*/ 181587 w 8221569"/>
              <a:gd name="connsiteY1" fmla="*/ 0 h 1089501"/>
              <a:gd name="connsiteX2" fmla="*/ 8039982 w 8221569"/>
              <a:gd name="connsiteY2" fmla="*/ 0 h 1089501"/>
              <a:gd name="connsiteX3" fmla="*/ 8221569 w 8221569"/>
              <a:gd name="connsiteY3" fmla="*/ 181587 h 1089501"/>
              <a:gd name="connsiteX4" fmla="*/ 8221569 w 8221569"/>
              <a:gd name="connsiteY4" fmla="*/ 907914 h 1089501"/>
              <a:gd name="connsiteX5" fmla="*/ 8039982 w 8221569"/>
              <a:gd name="connsiteY5" fmla="*/ 1089501 h 1089501"/>
              <a:gd name="connsiteX6" fmla="*/ 181587 w 8221569"/>
              <a:gd name="connsiteY6" fmla="*/ 1089501 h 1089501"/>
              <a:gd name="connsiteX7" fmla="*/ 0 w 8221569"/>
              <a:gd name="connsiteY7" fmla="*/ 907914 h 1089501"/>
              <a:gd name="connsiteX8" fmla="*/ 0 w 8221569"/>
              <a:gd name="connsiteY8" fmla="*/ 181587 h 108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569" h="1089501">
                <a:moveTo>
                  <a:pt x="0" y="181587"/>
                </a:moveTo>
                <a:cubicBezTo>
                  <a:pt x="0" y="81299"/>
                  <a:pt x="81299" y="0"/>
                  <a:pt x="181587" y="0"/>
                </a:cubicBezTo>
                <a:lnTo>
                  <a:pt x="8039982" y="0"/>
                </a:lnTo>
                <a:cubicBezTo>
                  <a:pt x="8140270" y="0"/>
                  <a:pt x="8221569" y="81299"/>
                  <a:pt x="8221569" y="181587"/>
                </a:cubicBezTo>
                <a:lnTo>
                  <a:pt x="8221569" y="907914"/>
                </a:lnTo>
                <a:cubicBezTo>
                  <a:pt x="8221569" y="1008202"/>
                  <a:pt x="8140270" y="1089501"/>
                  <a:pt x="8039982" y="1089501"/>
                </a:cubicBezTo>
                <a:lnTo>
                  <a:pt x="181587" y="1089501"/>
                </a:lnTo>
                <a:cubicBezTo>
                  <a:pt x="81299" y="1089501"/>
                  <a:pt x="0" y="1008202"/>
                  <a:pt x="0" y="907914"/>
                </a:cubicBezTo>
                <a:lnTo>
                  <a:pt x="0" y="18158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585" tIns="129385" rIns="205585" bIns="129385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4000" b="0" kern="1200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自信をもって投票に行こう</a:t>
            </a:r>
            <a:endParaRPr kumimoji="1" lang="ja-JP" altLang="en-US" sz="4000" b="0" kern="1200" dirty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91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0521154\Desktop\tokugawa_ieya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436096" y="3068960"/>
            <a:ext cx="2583734" cy="318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0521154\Desktop\job_uranais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16488" y="3141401"/>
            <a:ext cx="2956194" cy="318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13" name="角丸四角形 12"/>
          <p:cNvSpPr/>
          <p:nvPr/>
        </p:nvSpPr>
        <p:spPr bwMode="gray">
          <a:xfrm>
            <a:off x="252000" y="303583"/>
            <a:ext cx="3455904" cy="468000"/>
          </a:xfrm>
          <a:prstGeom prst="roundRect">
            <a:avLst>
              <a:gd name="adj" fmla="val 12433"/>
            </a:avLst>
          </a:prstGeom>
          <a:pattFill prst="wdDnDiag">
            <a:fgClr>
              <a:srgbClr val="00B0F0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 bwMode="gray">
          <a:xfrm>
            <a:off x="467718" y="343377"/>
            <a:ext cx="2951064" cy="360000"/>
          </a:xfrm>
          <a:prstGeom prst="rect">
            <a:avLst/>
          </a:prstGeom>
          <a:noFill/>
        </p:spPr>
        <p:txBody>
          <a:bodyPr wrap="none" lIns="108000" tIns="36000" rIns="108000" bIns="108000" rtlCol="0" anchor="ctr" anchorCtr="0">
            <a:noAutofit/>
          </a:bodyPr>
          <a:lstStyle/>
          <a:p>
            <a:r>
              <a:rPr lang="ja-JP" altLang="en-US" sz="2000" dirty="0">
                <a:ln w="12700"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「選挙の大切さについて」</a:t>
            </a:r>
            <a:endParaRPr kumimoji="1" lang="en-US" altLang="ja-JP" sz="2000" dirty="0" smtClean="0">
              <a:ln w="12700"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 bwMode="gray">
          <a:xfrm>
            <a:off x="162000" y="1216596"/>
            <a:ext cx="8820000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3600" spc="600" dirty="0">
                <a:latin typeface="HGP創英角ｺﾞｼｯｸUB" pitchFamily="50" charset="-128"/>
                <a:ea typeface="HGP創英角ｺﾞｼｯｸUB" pitchFamily="50" charset="-128"/>
              </a:rPr>
              <a:t>もし、選挙制度が</a:t>
            </a:r>
            <a:r>
              <a:rPr lang="ja-JP" altLang="en-US" sz="3600" spc="600" dirty="0" smtClean="0">
                <a:latin typeface="HGP創英角ｺﾞｼｯｸUB" pitchFamily="50" charset="-128"/>
                <a:ea typeface="HGP創英角ｺﾞｼｯｸUB" pitchFamily="50" charset="-128"/>
              </a:rPr>
              <a:t>なかったら</a:t>
            </a:r>
            <a:r>
              <a:rPr lang="en-US" altLang="ja-JP" sz="3600" spc="600" dirty="0" smtClean="0">
                <a:latin typeface="HGP創英角ｺﾞｼｯｸUB" pitchFamily="50" charset="-128"/>
                <a:ea typeface="HGP創英角ｺﾞｼｯｸUB" pitchFamily="50" charset="-128"/>
              </a:rPr>
              <a:t>…</a:t>
            </a:r>
            <a:endParaRPr lang="ja-JP" altLang="en-US" sz="3600" spc="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二等辺三角形 5"/>
          <p:cNvSpPr/>
          <p:nvPr/>
        </p:nvSpPr>
        <p:spPr bwMode="gray">
          <a:xfrm rot="8651720">
            <a:off x="6051677" y="2752780"/>
            <a:ext cx="288032" cy="43204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/>
          <p:cNvSpPr/>
          <p:nvPr/>
        </p:nvSpPr>
        <p:spPr bwMode="gray">
          <a:xfrm rot="12620268">
            <a:off x="3006080" y="2752616"/>
            <a:ext cx="288032" cy="43204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 bwMode="gray">
          <a:xfrm>
            <a:off x="5134071" y="2365964"/>
            <a:ext cx="2700000" cy="540000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108000" rIns="108000" bIns="108000" rtlCol="0" anchor="ctr" anchorCtr="0">
            <a:noAutofit/>
          </a:bodyPr>
          <a:lstStyle/>
          <a:p>
            <a:pPr algn="ctr"/>
            <a:r>
              <a:rPr kumimoji="1" lang="ja-JP" altLang="en-US" dirty="0" smtClean="0"/>
              <a:t>権力者が世襲制で統治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 bwMode="gray">
          <a:xfrm>
            <a:off x="1327994" y="2365531"/>
            <a:ext cx="2700000" cy="540000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108000" rIns="108000" bIns="108000" rtlCol="0" anchor="ctr" anchorCtr="0">
            <a:noAutofit/>
          </a:bodyPr>
          <a:lstStyle/>
          <a:p>
            <a:pPr algn="ctr"/>
            <a:r>
              <a:rPr lang="ja-JP" altLang="en-US" dirty="0"/>
              <a:t>占いでリーダーを決定</a:t>
            </a:r>
          </a:p>
        </p:txBody>
      </p:sp>
    </p:spTree>
    <p:extLst>
      <p:ext uri="{BB962C8B-B14F-4D97-AF65-F5344CB8AC3E}">
        <p14:creationId xmlns:p14="http://schemas.microsoft.com/office/powerpoint/2010/main" val="22802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11" name="角丸四角形 10"/>
          <p:cNvSpPr/>
          <p:nvPr/>
        </p:nvSpPr>
        <p:spPr bwMode="gray">
          <a:xfrm>
            <a:off x="252000" y="303583"/>
            <a:ext cx="3455904" cy="468000"/>
          </a:xfrm>
          <a:prstGeom prst="roundRect">
            <a:avLst>
              <a:gd name="adj" fmla="val 12433"/>
            </a:avLst>
          </a:prstGeom>
          <a:pattFill prst="wdDnDiag">
            <a:fgClr>
              <a:srgbClr val="00B0F0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589121" y="357623"/>
            <a:ext cx="2951064" cy="360000"/>
          </a:xfrm>
          <a:prstGeom prst="rect">
            <a:avLst/>
          </a:prstGeom>
          <a:noFill/>
        </p:spPr>
        <p:txBody>
          <a:bodyPr wrap="none" lIns="108000" tIns="36000" rIns="108000" bIns="108000" rtlCol="0" anchor="ctr" anchorCtr="0">
            <a:noAutofit/>
          </a:bodyPr>
          <a:lstStyle/>
          <a:p>
            <a:r>
              <a:rPr lang="ja-JP" altLang="en-US" sz="2000" dirty="0">
                <a:ln w="12700"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「選挙の大切さについて」</a:t>
            </a:r>
            <a:endParaRPr kumimoji="1" lang="en-US" altLang="ja-JP" sz="2000" dirty="0" smtClean="0">
              <a:ln w="12700"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 bwMode="gray">
          <a:xfrm>
            <a:off x="162000" y="1216596"/>
            <a:ext cx="8820000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3600" spc="600" dirty="0">
                <a:latin typeface="HGP創英角ｺﾞｼｯｸUB" pitchFamily="50" charset="-128"/>
                <a:ea typeface="HGP創英角ｺﾞｼｯｸUB" pitchFamily="50" charset="-128"/>
              </a:rPr>
              <a:t>選挙</a:t>
            </a:r>
            <a:r>
              <a:rPr lang="ja-JP" altLang="en-US" sz="3600" spc="600" dirty="0" smtClean="0">
                <a:latin typeface="HGP創英角ｺﾞｼｯｸUB" pitchFamily="50" charset="-128"/>
                <a:ea typeface="HGP創英角ｺﾞｼｯｸUB" pitchFamily="50" charset="-128"/>
              </a:rPr>
              <a:t>の</a:t>
            </a:r>
            <a:r>
              <a:rPr lang="ja-JP" altLang="en-US" sz="3600" spc="600" dirty="0">
                <a:latin typeface="HGP創英角ｺﾞｼｯｸUB" pitchFamily="50" charset="-128"/>
                <a:ea typeface="HGP創英角ｺﾞｼｯｸUB" pitchFamily="50" charset="-128"/>
              </a:rPr>
              <a:t>４</a:t>
            </a:r>
            <a:r>
              <a:rPr lang="ja-JP" altLang="en-US" sz="3600" spc="600" dirty="0" smtClean="0">
                <a:latin typeface="HGP創英角ｺﾞｼｯｸUB" pitchFamily="50" charset="-128"/>
                <a:ea typeface="HGP創英角ｺﾞｼｯｸUB" pitchFamily="50" charset="-128"/>
              </a:rPr>
              <a:t>原則</a:t>
            </a:r>
            <a:endParaRPr lang="ja-JP" altLang="en-US" sz="3600" spc="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 bwMode="gray">
          <a:xfrm>
            <a:off x="467544" y="2180274"/>
            <a:ext cx="972000" cy="972000"/>
            <a:chOff x="467544" y="2180274"/>
            <a:chExt cx="972000" cy="972000"/>
          </a:xfrm>
        </p:grpSpPr>
        <p:sp>
          <p:nvSpPr>
            <p:cNvPr id="18" name="正方形/長方形 17"/>
            <p:cNvSpPr/>
            <p:nvPr/>
          </p:nvSpPr>
          <p:spPr bwMode="gray">
            <a:xfrm>
              <a:off x="467544" y="2180274"/>
              <a:ext cx="972000" cy="972000"/>
            </a:xfrm>
            <a:prstGeom prst="rect">
              <a:avLst/>
            </a:prstGeom>
            <a:pattFill prst="wdDnDiag">
              <a:fgClr>
                <a:srgbClr val="00B0F0"/>
              </a:fgClr>
              <a:bgClr>
                <a:schemeClr val="accent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 bwMode="gray">
            <a:xfrm>
              <a:off x="503544" y="2216274"/>
              <a:ext cx="900000" cy="900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solidFill>
                    <a:srgbClr val="0070C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その１</a:t>
              </a:r>
              <a:endParaRPr kumimoji="1" lang="ja-JP" altLang="en-US" sz="1600" dirty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3" name="正方形/長方形 2"/>
          <p:cNvSpPr/>
          <p:nvPr/>
        </p:nvSpPr>
        <p:spPr bwMode="gray">
          <a:xfrm>
            <a:off x="1587797" y="240466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普通選挙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 bwMode="gray">
          <a:xfrm>
            <a:off x="467544" y="3268591"/>
            <a:ext cx="972000" cy="972000"/>
            <a:chOff x="467544" y="2180274"/>
            <a:chExt cx="972000" cy="972000"/>
          </a:xfrm>
        </p:grpSpPr>
        <p:sp>
          <p:nvSpPr>
            <p:cNvPr id="30" name="正方形/長方形 29"/>
            <p:cNvSpPr/>
            <p:nvPr/>
          </p:nvSpPr>
          <p:spPr bwMode="gray">
            <a:xfrm>
              <a:off x="467544" y="2180274"/>
              <a:ext cx="972000" cy="972000"/>
            </a:xfrm>
            <a:prstGeom prst="rect">
              <a:avLst/>
            </a:prstGeom>
            <a:pattFill prst="wdDnDiag">
              <a:fgClr>
                <a:srgbClr val="00B0F0"/>
              </a:fgClr>
              <a:bgClr>
                <a:schemeClr val="accent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 bwMode="gray">
            <a:xfrm>
              <a:off x="503544" y="2216274"/>
              <a:ext cx="900000" cy="900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solidFill>
                    <a:srgbClr val="0070C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その２</a:t>
              </a:r>
              <a:endParaRPr kumimoji="1" lang="ja-JP" altLang="en-US" sz="1600" dirty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 bwMode="gray">
          <a:xfrm>
            <a:off x="467544" y="4356908"/>
            <a:ext cx="972000" cy="972000"/>
            <a:chOff x="467544" y="2180274"/>
            <a:chExt cx="972000" cy="972000"/>
          </a:xfrm>
        </p:grpSpPr>
        <p:sp>
          <p:nvSpPr>
            <p:cNvPr id="33" name="正方形/長方形 32"/>
            <p:cNvSpPr/>
            <p:nvPr/>
          </p:nvSpPr>
          <p:spPr bwMode="gray">
            <a:xfrm>
              <a:off x="467544" y="2180274"/>
              <a:ext cx="972000" cy="972000"/>
            </a:xfrm>
            <a:prstGeom prst="rect">
              <a:avLst/>
            </a:prstGeom>
            <a:pattFill prst="wdDnDiag">
              <a:fgClr>
                <a:srgbClr val="00B0F0"/>
              </a:fgClr>
              <a:bgClr>
                <a:schemeClr val="accent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 bwMode="gray">
            <a:xfrm>
              <a:off x="503544" y="2216274"/>
              <a:ext cx="900000" cy="900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solidFill>
                    <a:srgbClr val="0070C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その３</a:t>
              </a:r>
              <a:endParaRPr kumimoji="1" lang="ja-JP" altLang="en-US" sz="1600" dirty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 bwMode="gray">
          <a:xfrm>
            <a:off x="467544" y="5445224"/>
            <a:ext cx="972000" cy="972000"/>
            <a:chOff x="467544" y="2180274"/>
            <a:chExt cx="972000" cy="972000"/>
          </a:xfrm>
        </p:grpSpPr>
        <p:sp>
          <p:nvSpPr>
            <p:cNvPr id="36" name="正方形/長方形 35"/>
            <p:cNvSpPr/>
            <p:nvPr/>
          </p:nvSpPr>
          <p:spPr bwMode="gray">
            <a:xfrm>
              <a:off x="467544" y="2180274"/>
              <a:ext cx="972000" cy="972000"/>
            </a:xfrm>
            <a:prstGeom prst="rect">
              <a:avLst/>
            </a:prstGeom>
            <a:pattFill prst="wdDnDiag">
              <a:fgClr>
                <a:srgbClr val="00B0F0"/>
              </a:fgClr>
              <a:bgClr>
                <a:schemeClr val="accent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 bwMode="gray">
            <a:xfrm>
              <a:off x="503544" y="2216274"/>
              <a:ext cx="900000" cy="900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solidFill>
                    <a:srgbClr val="0070C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その４</a:t>
              </a:r>
              <a:endParaRPr kumimoji="1" lang="ja-JP" altLang="en-US" sz="1600" dirty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5" name="正方形/長方形 4"/>
          <p:cNvSpPr/>
          <p:nvPr/>
        </p:nvSpPr>
        <p:spPr bwMode="gray">
          <a:xfrm>
            <a:off x="3357008" y="2373887"/>
            <a:ext cx="5535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財産や納税の有無、性別等に関わらず、一定の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年齢に達した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時に選挙権・被選挙権が生じる</a:t>
            </a:r>
          </a:p>
        </p:txBody>
      </p:sp>
      <p:sp>
        <p:nvSpPr>
          <p:cNvPr id="38" name="正方形/長方形 37"/>
          <p:cNvSpPr/>
          <p:nvPr/>
        </p:nvSpPr>
        <p:spPr bwMode="gray">
          <a:xfrm>
            <a:off x="1587797" y="349298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平等選挙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 bwMode="gray">
          <a:xfrm>
            <a:off x="3357008" y="3462204"/>
            <a:ext cx="5535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選挙権は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人につき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票とされ、有権者が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行う全て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の投票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は平等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に扱われる</a:t>
            </a:r>
          </a:p>
        </p:txBody>
      </p:sp>
      <p:sp>
        <p:nvSpPr>
          <p:cNvPr id="40" name="正方形/長方形 39"/>
          <p:cNvSpPr/>
          <p:nvPr/>
        </p:nvSpPr>
        <p:spPr bwMode="gray">
          <a:xfrm>
            <a:off x="1587797" y="458129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秘密選挙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 bwMode="gray">
          <a:xfrm>
            <a:off x="3357008" y="4550521"/>
            <a:ext cx="5535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有権者の投票の自由を担保するため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、誰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に投票した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かわからない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ようにするよう無記名で投票を行う</a:t>
            </a:r>
          </a:p>
        </p:txBody>
      </p:sp>
      <p:sp>
        <p:nvSpPr>
          <p:cNvPr id="42" name="正方形/長方形 41"/>
          <p:cNvSpPr/>
          <p:nvPr/>
        </p:nvSpPr>
        <p:spPr bwMode="gray">
          <a:xfrm>
            <a:off x="1587797" y="566961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直接選挙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 bwMode="gray">
          <a:xfrm>
            <a:off x="3357008" y="5758105"/>
            <a:ext cx="5535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一般の有権者が選挙により議員や首長を決める</a:t>
            </a:r>
          </a:p>
        </p:txBody>
      </p:sp>
    </p:spTree>
    <p:extLst>
      <p:ext uri="{BB962C8B-B14F-4D97-AF65-F5344CB8AC3E}">
        <p14:creationId xmlns:p14="http://schemas.microsoft.com/office/powerpoint/2010/main" val="21495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爆発 2 5"/>
          <p:cNvSpPr/>
          <p:nvPr/>
        </p:nvSpPr>
        <p:spPr bwMode="gray">
          <a:xfrm rot="1903966">
            <a:off x="1565620" y="3039739"/>
            <a:ext cx="2056312" cy="2056312"/>
          </a:xfrm>
          <a:prstGeom prst="irregularSeal2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12" name="角丸四角形 11"/>
          <p:cNvSpPr/>
          <p:nvPr/>
        </p:nvSpPr>
        <p:spPr bwMode="gray">
          <a:xfrm>
            <a:off x="252000" y="303583"/>
            <a:ext cx="3455904" cy="468000"/>
          </a:xfrm>
          <a:prstGeom prst="roundRect">
            <a:avLst>
              <a:gd name="adj" fmla="val 12433"/>
            </a:avLst>
          </a:prstGeom>
          <a:pattFill prst="wdDnDiag">
            <a:fgClr>
              <a:srgbClr val="00B0F0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 bwMode="gray">
          <a:xfrm>
            <a:off x="505444" y="357583"/>
            <a:ext cx="2951064" cy="360000"/>
          </a:xfrm>
          <a:prstGeom prst="rect">
            <a:avLst/>
          </a:prstGeom>
          <a:noFill/>
        </p:spPr>
        <p:txBody>
          <a:bodyPr wrap="none" lIns="108000" tIns="36000" rIns="108000" bIns="108000" rtlCol="0" anchor="ctr" anchorCtr="0">
            <a:noAutofit/>
          </a:bodyPr>
          <a:lstStyle/>
          <a:p>
            <a:r>
              <a:rPr lang="ja-JP" altLang="en-US" sz="2000" dirty="0">
                <a:ln w="12700"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「選挙の大切さについて」</a:t>
            </a:r>
            <a:endParaRPr kumimoji="1" lang="en-US" altLang="ja-JP" sz="2000" dirty="0" smtClean="0">
              <a:ln w="12700"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 bwMode="gray">
          <a:xfrm>
            <a:off x="162000" y="1216596"/>
            <a:ext cx="8820000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3600" dirty="0">
                <a:latin typeface="HGP創英角ｺﾞｼｯｸUB" pitchFamily="50" charset="-128"/>
                <a:ea typeface="HGP創英角ｺﾞｼｯｸUB" pitchFamily="50" charset="-128"/>
              </a:rPr>
              <a:t>今の選挙制度では</a:t>
            </a: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なかったら</a:t>
            </a:r>
            <a:r>
              <a:rPr lang="en-US" altLang="ja-JP" sz="3600" dirty="0" smtClean="0">
                <a:latin typeface="HGP創英角ｺﾞｼｯｸUB" pitchFamily="50" charset="-128"/>
                <a:ea typeface="HGP創英角ｺﾞｼｯｸUB" pitchFamily="50" charset="-128"/>
              </a:rPr>
              <a:t>…</a:t>
            </a:r>
            <a:endParaRPr lang="ja-JP" altLang="en-US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" name="二等辺三角形 22"/>
          <p:cNvSpPr/>
          <p:nvPr/>
        </p:nvSpPr>
        <p:spPr bwMode="gray">
          <a:xfrm rot="8651720">
            <a:off x="2307261" y="2752347"/>
            <a:ext cx="288032" cy="43204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23"/>
          <p:cNvSpPr/>
          <p:nvPr/>
        </p:nvSpPr>
        <p:spPr bwMode="gray">
          <a:xfrm rot="12620268">
            <a:off x="6821632" y="2752616"/>
            <a:ext cx="288032" cy="43204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 bwMode="gray">
          <a:xfrm>
            <a:off x="827584" y="2365531"/>
            <a:ext cx="3240000" cy="540000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108000" rIns="108000" bIns="108000" rtlCol="0" anchor="ctr" anchorCtr="0">
            <a:noAutofit/>
          </a:bodyPr>
          <a:lstStyle/>
          <a:p>
            <a:pPr algn="ctr"/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秘密選挙では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なかったら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…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989414" y="2365531"/>
            <a:ext cx="3240000" cy="540000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108000" rIns="108000" bIns="108000" rtlCol="0" anchor="ctr" anchorCtr="0">
            <a:noAutofit/>
          </a:bodyPr>
          <a:lstStyle/>
          <a:p>
            <a:pPr algn="ctr"/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普通選挙では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なかったら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…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920024" y="3375398"/>
            <a:ext cx="3347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誰がどの候補者</a:t>
            </a:r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に</a:t>
            </a:r>
            <a:endParaRPr lang="en-US" altLang="ja-JP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投票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している</a:t>
            </a:r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か、</a:t>
            </a:r>
            <a:endParaRPr lang="en-US" altLang="ja-JP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わかってしまう！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5" name="爆発 2 24"/>
          <p:cNvSpPr/>
          <p:nvPr/>
        </p:nvSpPr>
        <p:spPr bwMode="gray">
          <a:xfrm rot="1903966">
            <a:off x="5515394" y="3039739"/>
            <a:ext cx="2056312" cy="2056312"/>
          </a:xfrm>
          <a:prstGeom prst="irregularSeal2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 bwMode="gray">
          <a:xfrm>
            <a:off x="5194463" y="3590842"/>
            <a:ext cx="26981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お金持ち</a:t>
            </a:r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しか</a:t>
            </a:r>
            <a:endParaRPr lang="en-US" altLang="ja-JP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投票できない！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gray">
          <a:xfrm>
            <a:off x="1066874" y="5539369"/>
            <a:ext cx="7010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spc="3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公正な選挙が実施</a:t>
            </a:r>
            <a:r>
              <a:rPr lang="ja-JP" altLang="en-US" sz="4000" spc="3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できない！</a:t>
            </a:r>
            <a:endParaRPr lang="ja-JP" altLang="en-US" sz="4000" spc="3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 bwMode="gray">
          <a:xfrm rot="10800000">
            <a:off x="4298515" y="5071499"/>
            <a:ext cx="546969" cy="510159"/>
          </a:xfrm>
          <a:prstGeom prst="triangl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 bwMode="gray">
          <a:xfrm>
            <a:off x="4147912" y="50714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つまり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718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95536" y="12576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ja-JP" altLang="ja-JP" dirty="0" smtClean="0">
                <a:latin typeface="HGP創英角ｺﾞｼｯｸUB" pitchFamily="50" charset="-128"/>
                <a:ea typeface="HGP創英角ｺﾞｼｯｸUB" pitchFamily="50" charset="-128"/>
                <a:cs typeface="Meiryo UI" panose="020B0604030504040204" pitchFamily="50" charset="-128"/>
              </a:rPr>
              <a:t>選挙の歴史をみてみよう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074" name="Picture 2" descr="\\10.66.163.2\default\選挙課啓発係\A  Let'sすたでぃ選挙\27 Let'sすたでぃ選挙\１　版下作成\4 納品物\選挙法の歩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8568952" cy="55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10" name="角丸四角形 9"/>
          <p:cNvSpPr/>
          <p:nvPr/>
        </p:nvSpPr>
        <p:spPr bwMode="gray">
          <a:xfrm>
            <a:off x="252000" y="303583"/>
            <a:ext cx="3527912" cy="468000"/>
          </a:xfrm>
          <a:prstGeom prst="roundRect">
            <a:avLst>
              <a:gd name="adj" fmla="val 12433"/>
            </a:avLst>
          </a:prstGeom>
          <a:pattFill prst="wdDnDiag">
            <a:fgClr>
              <a:srgbClr val="00B0F0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540424" y="357583"/>
            <a:ext cx="2951064" cy="360000"/>
          </a:xfrm>
          <a:prstGeom prst="rect">
            <a:avLst/>
          </a:prstGeom>
          <a:noFill/>
        </p:spPr>
        <p:txBody>
          <a:bodyPr wrap="none" lIns="108000" tIns="36000" rIns="108000" bIns="108000" rtlCol="0" anchor="ctr" anchorCtr="0">
            <a:noAutofit/>
          </a:bodyPr>
          <a:lstStyle/>
          <a:p>
            <a:r>
              <a:rPr lang="ja-JP" altLang="en-US" sz="2000" dirty="0">
                <a:ln w="12700"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「選挙の大切さについて」</a:t>
            </a:r>
            <a:endParaRPr kumimoji="1" lang="en-US" altLang="ja-JP" sz="2000" dirty="0" smtClean="0">
              <a:ln w="12700"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 bwMode="gray">
          <a:xfrm>
            <a:off x="162000" y="1216596"/>
            <a:ext cx="8820000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3600" dirty="0">
                <a:latin typeface="HGP創英角ｺﾞｼｯｸUB" pitchFamily="50" charset="-128"/>
                <a:ea typeface="HGP創英角ｺﾞｼｯｸUB" pitchFamily="50" charset="-128"/>
              </a:rPr>
              <a:t>投票は国民の重要な権利</a:t>
            </a:r>
          </a:p>
        </p:txBody>
      </p:sp>
      <p:sp>
        <p:nvSpPr>
          <p:cNvPr id="4" name="正方形/長方形 3"/>
          <p:cNvSpPr/>
          <p:nvPr/>
        </p:nvSpPr>
        <p:spPr bwMode="gray">
          <a:xfrm>
            <a:off x="1013453" y="2395622"/>
            <a:ext cx="73800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ja-JP" sz="2300" dirty="0" smtClean="0"/>
              <a:t>	</a:t>
            </a: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今</a:t>
            </a:r>
            <a:r>
              <a:rPr lang="ja-JP" altLang="en-US" sz="2300" dirty="0">
                <a:latin typeface="HGP創英角ｺﾞｼｯｸUB" pitchFamily="50" charset="-128"/>
                <a:ea typeface="HGP創英角ｺﾞｼｯｸUB" pitchFamily="50" charset="-128"/>
              </a:rPr>
              <a:t>の選挙制度では当たり前のことが</a:t>
            </a: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endParaRPr lang="en-US" altLang="ja-JP" sz="23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tabLst>
                <a:tab pos="361950" algn="l"/>
              </a:tabLst>
            </a:pPr>
            <a:r>
              <a:rPr lang="en-US" altLang="ja-JP" sz="2300" dirty="0" smtClean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数十年前</a:t>
            </a:r>
            <a:r>
              <a:rPr lang="ja-JP" altLang="en-US" sz="2300" dirty="0">
                <a:latin typeface="HGP創英角ｺﾞｼｯｸUB" pitchFamily="50" charset="-128"/>
                <a:ea typeface="HGP創英角ｺﾞｼｯｸUB" pitchFamily="50" charset="-128"/>
              </a:rPr>
              <a:t>まではできませんでした。</a:t>
            </a:r>
            <a:endParaRPr lang="en-US" altLang="ja-JP" sz="23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2300" dirty="0" smtClean="0"/>
          </a:p>
          <a:p>
            <a:endParaRPr lang="en-US" altLang="ja-JP" sz="2300" dirty="0"/>
          </a:p>
          <a:p>
            <a:pPr>
              <a:tabLst>
                <a:tab pos="361950" algn="l"/>
              </a:tabLst>
            </a:pPr>
            <a:r>
              <a:rPr lang="en-US" altLang="ja-JP" sz="2300" dirty="0" smtClean="0"/>
              <a:t>	</a:t>
            </a: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成熟</a:t>
            </a:r>
            <a:r>
              <a:rPr lang="ja-JP" altLang="en-US" sz="2300" dirty="0">
                <a:latin typeface="HGP創英角ｺﾞｼｯｸUB" pitchFamily="50" charset="-128"/>
                <a:ea typeface="HGP創英角ｺﾞｼｯｸUB" pitchFamily="50" charset="-128"/>
              </a:rPr>
              <a:t>した法治国家に住む一員として</a:t>
            </a: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endParaRPr lang="en-US" altLang="ja-JP" sz="23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tabLst>
                <a:tab pos="361950" algn="l"/>
              </a:tabLst>
            </a:pPr>
            <a:r>
              <a:rPr lang="en-US" altLang="ja-JP" sz="2300" dirty="0" smtClean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2300" dirty="0">
                <a:latin typeface="HGP創英角ｺﾞｼｯｸUB" pitchFamily="50" charset="-128"/>
                <a:ea typeface="HGP創英角ｺﾞｼｯｸUB" pitchFamily="50" charset="-128"/>
              </a:rPr>
              <a:t>政治について考え</a:t>
            </a: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、投票</a:t>
            </a:r>
            <a:r>
              <a:rPr lang="ja-JP" altLang="en-US" sz="2300" dirty="0">
                <a:latin typeface="HGP創英角ｺﾞｼｯｸUB" pitchFamily="50" charset="-128"/>
                <a:ea typeface="HGP創英角ｺﾞｼｯｸUB" pitchFamily="50" charset="-128"/>
              </a:rPr>
              <a:t>に行くこと</a:t>
            </a: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は、</a:t>
            </a:r>
            <a:endParaRPr lang="en-US" altLang="ja-JP" sz="23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tabLst>
                <a:tab pos="361950" algn="l"/>
              </a:tabLst>
            </a:pP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　　当然</a:t>
            </a:r>
            <a:r>
              <a:rPr lang="ja-JP" altLang="en-US" sz="2300" dirty="0">
                <a:latin typeface="HGP創英角ｺﾞｼｯｸUB" pitchFamily="50" charset="-128"/>
                <a:ea typeface="HGP創英角ｺﾞｼｯｸUB" pitchFamily="50" charset="-128"/>
              </a:rPr>
              <a:t>のことと考えてください。</a:t>
            </a:r>
            <a:endParaRPr lang="en-US" altLang="ja-JP" sz="23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2300" dirty="0" smtClean="0"/>
          </a:p>
          <a:p>
            <a:endParaRPr lang="en-US" altLang="ja-JP" sz="2300" dirty="0"/>
          </a:p>
          <a:p>
            <a:pPr>
              <a:tabLst>
                <a:tab pos="361950" algn="l"/>
              </a:tabLst>
            </a:pPr>
            <a:r>
              <a:rPr lang="en-US" altLang="ja-JP" sz="2300" dirty="0" smtClean="0"/>
              <a:t>	</a:t>
            </a: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自分</a:t>
            </a:r>
            <a:r>
              <a:rPr lang="ja-JP" altLang="en-US" sz="2300" dirty="0">
                <a:latin typeface="HGP創英角ｺﾞｼｯｸUB" pitchFamily="50" charset="-128"/>
                <a:ea typeface="HGP創英角ｺﾞｼｯｸUB" pitchFamily="50" charset="-128"/>
              </a:rPr>
              <a:t>達の生活</a:t>
            </a: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に大きな影響</a:t>
            </a:r>
            <a:r>
              <a:rPr lang="ja-JP" altLang="en-US" sz="2300" dirty="0">
                <a:latin typeface="HGP創英角ｺﾞｼｯｸUB" pitchFamily="50" charset="-128"/>
                <a:ea typeface="HGP創英角ｺﾞｼｯｸUB" pitchFamily="50" charset="-128"/>
              </a:rPr>
              <a:t>を与える</a:t>
            </a: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選挙に関心を</a:t>
            </a:r>
            <a:endParaRPr lang="en-US" altLang="ja-JP" sz="23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tabLst>
                <a:tab pos="361950" algn="l"/>
              </a:tabLst>
            </a:pPr>
            <a:r>
              <a:rPr lang="en-US" altLang="ja-JP" sz="2300" dirty="0" smtClean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持たない</a:t>
            </a:r>
            <a:r>
              <a:rPr lang="ja-JP" altLang="en-US" sz="2300" dirty="0">
                <a:latin typeface="HGP創英角ｺﾞｼｯｸUB" pitchFamily="50" charset="-128"/>
                <a:ea typeface="HGP創英角ｺﾞｼｯｸUB" pitchFamily="50" charset="-128"/>
              </a:rPr>
              <a:t>のは</a:t>
            </a: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、いいこと</a:t>
            </a:r>
            <a:r>
              <a:rPr lang="ja-JP" altLang="en-US" sz="2300" dirty="0">
                <a:latin typeface="HGP創英角ｺﾞｼｯｸUB" pitchFamily="50" charset="-128"/>
                <a:ea typeface="HGP創英角ｺﾞｼｯｸUB" pitchFamily="50" charset="-128"/>
              </a:rPr>
              <a:t>でしょうか。</a:t>
            </a:r>
            <a:endParaRPr lang="en-US" altLang="ja-JP" sz="23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" name="二等辺三角形 14"/>
          <p:cNvSpPr/>
          <p:nvPr/>
        </p:nvSpPr>
        <p:spPr bwMode="gray">
          <a:xfrm rot="10800000">
            <a:off x="1044676" y="3256923"/>
            <a:ext cx="242131" cy="144016"/>
          </a:xfrm>
          <a:prstGeom prst="triangl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/>
          <p:cNvSpPr/>
          <p:nvPr/>
        </p:nvSpPr>
        <p:spPr bwMode="gray">
          <a:xfrm rot="10800000">
            <a:off x="1043608" y="5157192"/>
            <a:ext cx="242131" cy="144016"/>
          </a:xfrm>
          <a:prstGeom prst="triangl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 bwMode="gray">
          <a:xfrm>
            <a:off x="1021741" y="2516320"/>
            <a:ext cx="288000" cy="288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6" name="フリーフォーム 5"/>
          <p:cNvSpPr/>
          <p:nvPr/>
        </p:nvSpPr>
        <p:spPr bwMode="gray">
          <a:xfrm>
            <a:off x="1000245" y="2473846"/>
            <a:ext cx="330993" cy="295275"/>
          </a:xfrm>
          <a:custGeom>
            <a:avLst/>
            <a:gdLst>
              <a:gd name="connsiteX0" fmla="*/ 0 w 330993"/>
              <a:gd name="connsiteY0" fmla="*/ 150019 h 295275"/>
              <a:gd name="connsiteX1" fmla="*/ 85725 w 330993"/>
              <a:gd name="connsiteY1" fmla="*/ 295275 h 295275"/>
              <a:gd name="connsiteX2" fmla="*/ 330993 w 330993"/>
              <a:gd name="connsiteY2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993" h="295275">
                <a:moveTo>
                  <a:pt x="0" y="150019"/>
                </a:moveTo>
                <a:lnTo>
                  <a:pt x="85725" y="295275"/>
                </a:lnTo>
                <a:lnTo>
                  <a:pt x="330993" y="0"/>
                </a:lnTo>
              </a:path>
            </a:pathLst>
          </a:custGeom>
          <a:noFill/>
          <a:ln w="28575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 bwMode="gray">
          <a:xfrm>
            <a:off x="1021741" y="3933333"/>
            <a:ext cx="288000" cy="288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8" name="フリーフォーム 17"/>
          <p:cNvSpPr/>
          <p:nvPr/>
        </p:nvSpPr>
        <p:spPr bwMode="gray">
          <a:xfrm>
            <a:off x="1000245" y="3890859"/>
            <a:ext cx="330993" cy="295275"/>
          </a:xfrm>
          <a:custGeom>
            <a:avLst/>
            <a:gdLst>
              <a:gd name="connsiteX0" fmla="*/ 0 w 330993"/>
              <a:gd name="connsiteY0" fmla="*/ 150019 h 295275"/>
              <a:gd name="connsiteX1" fmla="*/ 85725 w 330993"/>
              <a:gd name="connsiteY1" fmla="*/ 295275 h 295275"/>
              <a:gd name="connsiteX2" fmla="*/ 330993 w 330993"/>
              <a:gd name="connsiteY2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993" h="295275">
                <a:moveTo>
                  <a:pt x="0" y="150019"/>
                </a:moveTo>
                <a:lnTo>
                  <a:pt x="85725" y="295275"/>
                </a:lnTo>
                <a:lnTo>
                  <a:pt x="330993" y="0"/>
                </a:lnTo>
              </a:path>
            </a:pathLst>
          </a:custGeom>
          <a:noFill/>
          <a:ln w="28575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 bwMode="gray">
          <a:xfrm>
            <a:off x="1021741" y="5682134"/>
            <a:ext cx="288000" cy="288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0" name="フリーフォーム 19"/>
          <p:cNvSpPr/>
          <p:nvPr/>
        </p:nvSpPr>
        <p:spPr bwMode="gray">
          <a:xfrm>
            <a:off x="1000245" y="5639660"/>
            <a:ext cx="330993" cy="295275"/>
          </a:xfrm>
          <a:custGeom>
            <a:avLst/>
            <a:gdLst>
              <a:gd name="connsiteX0" fmla="*/ 0 w 330993"/>
              <a:gd name="connsiteY0" fmla="*/ 150019 h 295275"/>
              <a:gd name="connsiteX1" fmla="*/ 85725 w 330993"/>
              <a:gd name="connsiteY1" fmla="*/ 295275 h 295275"/>
              <a:gd name="connsiteX2" fmla="*/ 330993 w 330993"/>
              <a:gd name="connsiteY2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993" h="295275">
                <a:moveTo>
                  <a:pt x="0" y="150019"/>
                </a:moveTo>
                <a:lnTo>
                  <a:pt x="85725" y="295275"/>
                </a:lnTo>
                <a:lnTo>
                  <a:pt x="330993" y="0"/>
                </a:lnTo>
              </a:path>
            </a:pathLst>
          </a:custGeom>
          <a:noFill/>
          <a:ln w="28575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84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5" t="-676" r="9371" b="52237"/>
          <a:stretch/>
        </p:blipFill>
        <p:spPr bwMode="auto">
          <a:xfrm>
            <a:off x="5792097" y="1412776"/>
            <a:ext cx="2636616" cy="179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タイトル 2"/>
          <p:cNvSpPr txBox="1">
            <a:spLocks/>
          </p:cNvSpPr>
          <p:nvPr/>
        </p:nvSpPr>
        <p:spPr>
          <a:xfrm>
            <a:off x="457200" y="764704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選挙の流れ</a:t>
            </a:r>
            <a:endParaRPr lang="en-US" altLang="ja-JP" sz="5400" dirty="0" smtClean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endParaRPr lang="en-US" altLang="ja-JP" dirty="0"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立候補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pPr algn="l"/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　⇒選挙運動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（当選するための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PR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）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pPr algn="l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　　　　⇒投票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pPr algn="l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　　　　　　⇒開票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（得票数の計算）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pPr algn="l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　　　　　　　　⇒当選人の決定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  <a:p>
            <a:endParaRPr lang="en-US" altLang="ja-JP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80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タイトル 2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選挙運動</a:t>
            </a:r>
            <a:endParaRPr lang="ja-JP" altLang="en-US" sz="5400" dirty="0"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</p:txBody>
      </p:sp>
      <p:sp>
        <p:nvSpPr>
          <p:cNvPr id="4" name="コンテンツ プレースホルダー 1"/>
          <p:cNvSpPr txBox="1">
            <a:spLocks/>
          </p:cNvSpPr>
          <p:nvPr/>
        </p:nvSpPr>
        <p:spPr>
          <a:xfrm>
            <a:off x="867833" y="1591056"/>
            <a:ext cx="7408333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○ポスター○個人演説会○街頭演説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○選挙公報○インターネット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" name="Picture 2" descr="\\local\部\_選挙管理委員会事務局\選挙管理委員会事務局\99_選挙\選挙の記録\写真：Ｈ23市議・市長\IMGP00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37"/>
          <a:stretch/>
        </p:blipFill>
        <p:spPr bwMode="auto">
          <a:xfrm>
            <a:off x="1295636" y="2838686"/>
            <a:ext cx="6552728" cy="34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4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5980</TotalTime>
  <Words>657</Words>
  <Application>Microsoft Office PowerPoint</Application>
  <PresentationFormat>画面に合わせる (4:3)</PresentationFormat>
  <Paragraphs>198</Paragraphs>
  <Slides>22</Slides>
  <Notes>22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​​テーマ</vt:lpstr>
      <vt:lpstr>選　挙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選挙の歴史をみてみよう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１８歳から選挙権！</vt:lpstr>
      <vt:lpstr>情報を集める方法は？</vt:lpstr>
      <vt:lpstr>PowerPoint プレゼンテーション</vt:lpstr>
      <vt:lpstr>投票先を選ぶ基準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草野 峻介</cp:lastModifiedBy>
  <cp:revision>294</cp:revision>
  <cp:lastPrinted>2016-08-31T02:01:41Z</cp:lastPrinted>
  <dcterms:created xsi:type="dcterms:W3CDTF">2015-06-05T06:25:16Z</dcterms:created>
  <dcterms:modified xsi:type="dcterms:W3CDTF">2017-03-28T01:07:16Z</dcterms:modified>
</cp:coreProperties>
</file>